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73" r:id="rId2"/>
    <p:sldId id="265" r:id="rId3"/>
    <p:sldId id="272" r:id="rId4"/>
    <p:sldId id="267" r:id="rId5"/>
    <p:sldId id="257" r:id="rId6"/>
    <p:sldId id="261" r:id="rId7"/>
    <p:sldId id="27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61" d="100"/>
          <a:sy n="61" d="100"/>
        </p:scale>
        <p:origin x="1363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7AC1E9-66F4-4016-A511-ED47C8A96CFE}" type="datetimeFigureOut">
              <a:rPr lang="en-US" smtClean="0"/>
              <a:t>1/10/2020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5DAA73-6DEB-440B-ADB6-BC753FA54F8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90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DAA73-6DEB-440B-ADB6-BC753FA54F8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6472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DAA73-6DEB-440B-ADB6-BC753FA54F8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072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DAA73-6DEB-440B-ADB6-BC753FA54F8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765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DAA73-6DEB-440B-ADB6-BC753FA54F8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634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1/10/2020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1/10/2020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1/10/2020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1/10/2020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1/10/2020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1/10/2020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1/10/2020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1/10/2020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1/10/2020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1/10/2020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1/10/2020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ABC9163-40F4-41C1-B94C-97E6E3ED05A0}" type="datetimeFigureOut">
              <a:rPr lang="en-US" smtClean="0"/>
              <a:t>1/10/2020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3977640"/>
          </a:xfrm>
        </p:spPr>
        <p:txBody>
          <a:bodyPr/>
          <a:lstStyle/>
          <a:p>
            <a:pPr algn="ctr"/>
            <a:r>
              <a:rPr lang="en-US" sz="3200" cap="none" dirty="0" smtClean="0">
                <a:latin typeface="Times New Roman" pitchFamily="18" charset="0"/>
                <a:cs typeface="Times New Roman" pitchFamily="18" charset="0"/>
              </a:rPr>
              <a:t>Interdisciplinary  Collaboration</a:t>
            </a:r>
            <a:br>
              <a:rPr lang="en-US" sz="3200" cap="none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cap="none" dirty="0" smtClean="0">
                <a:latin typeface="Times New Roman" pitchFamily="18" charset="0"/>
                <a:cs typeface="Times New Roman" pitchFamily="18" charset="0"/>
              </a:rPr>
              <a:t> Student’s Name </a:t>
            </a:r>
            <a:br>
              <a:rPr lang="en-US" sz="3200" cap="none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cap="none" dirty="0" smtClean="0">
                <a:latin typeface="Times New Roman" pitchFamily="18" charset="0"/>
                <a:cs typeface="Times New Roman" pitchFamily="18" charset="0"/>
              </a:rPr>
              <a:t>University </a:t>
            </a:r>
            <a:endParaRPr lang="en-US" sz="3200" cap="none" dirty="0"/>
          </a:p>
        </p:txBody>
      </p:sp>
    </p:spTree>
    <p:extLst>
      <p:ext uri="{BB962C8B-B14F-4D97-AF65-F5344CB8AC3E}">
        <p14:creationId xmlns:p14="http://schemas.microsoft.com/office/powerpoint/2010/main" val="1348840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85801"/>
            <a:ext cx="8153400" cy="3810000"/>
          </a:xfrm>
        </p:spPr>
        <p:txBody>
          <a:bodyPr>
            <a:normAutofit/>
          </a:bodyPr>
          <a:lstStyle/>
          <a:p>
            <a:pPr marL="0" indent="0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success of the interdisciplinary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collaboration</a:t>
            </a:r>
          </a:p>
          <a:p>
            <a:pPr marL="0" indent="0"/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Helped in ensuring improved patient’s health outcomes gets achieved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/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Assisted in making sure reduced healthcare costs get promoted. •Promotes the achievement of fewer preventable errors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/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Improves the communication process between nurses and patients. •Development of creative solutions to healthcare problems (</a:t>
            </a:r>
            <a:r>
              <a:rPr lang="en-US" sz="2000" b="0" dirty="0" err="1">
                <a:latin typeface="Times New Roman" pitchFamily="18" charset="0"/>
                <a:cs typeface="Times New Roman" pitchFamily="18" charset="0"/>
              </a:rPr>
              <a:t>Eljiz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 Et al., 2019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0" indent="0"/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Improves the critical thinking skills of the nurses. •It helps in improving the relationship of healthcare to other professions. •Eliminates cases of patients' misdiagnosis. </a:t>
            </a:r>
            <a:endParaRPr lang="en-US" sz="2000" b="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3559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533400"/>
            <a:ext cx="7520940" cy="4147077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Unsuccessful interdisciplinary  collaboration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It leads to cases of team errors that slow decision-making processes. </a:t>
            </a:r>
            <a:endParaRPr lang="en-US" sz="2000" b="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Reduced organizational behavior as a result of risks incurred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Reduced safety outcomes within medical facilities (</a:t>
            </a:r>
            <a:r>
              <a:rPr lang="en-US" sz="2000" b="0" dirty="0" err="1">
                <a:latin typeface="Times New Roman" pitchFamily="18" charset="0"/>
                <a:cs typeface="Times New Roman" pitchFamily="18" charset="0"/>
              </a:rPr>
              <a:t>Eljiz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 Et al., 2019). </a:t>
            </a:r>
            <a:endParaRPr lang="en-US" sz="2000" b="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Limited level of specialization within the medical institutions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Ambiguous team expectations within a specific time. </a:t>
            </a:r>
            <a:endParaRPr lang="en-US" sz="2000" b="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Poor processes of communication within institutions. </a:t>
            </a:r>
            <a:endParaRPr lang="en-US" sz="2000" b="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Lack of proper decision-making authorities. </a:t>
            </a:r>
            <a:endParaRPr lang="en-US" sz="2000" b="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307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381000"/>
            <a:ext cx="7520940" cy="4299477"/>
          </a:xfrm>
        </p:spPr>
        <p:txBody>
          <a:bodyPr>
            <a:normAutofit lnSpcReduction="10000"/>
          </a:bodyPr>
          <a:lstStyle/>
          <a:p>
            <a:pPr marL="0" indent="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Effects of Poor Collaboration</a:t>
            </a:r>
          </a:p>
          <a:p>
            <a:pPr marL="0" indent="0"/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 •Poorly trained managers cannot increase the morale and working relationship of workers. </a:t>
            </a:r>
            <a:endParaRPr lang="en-US" sz="2000" b="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/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It leads to the creation of low competition to help in meeting patients’ needs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/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Erodes leadership culture of an organization as a result of poor resources management. </a:t>
            </a:r>
            <a:endParaRPr lang="en-US" sz="2000" b="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/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Promotes the misuse of finances in the Villa Healthcare System (</a:t>
            </a:r>
            <a:r>
              <a:rPr lang="en-US" sz="2000" b="0" dirty="0" err="1">
                <a:latin typeface="Times New Roman" pitchFamily="18" charset="0"/>
                <a:cs typeface="Times New Roman" pitchFamily="18" charset="0"/>
              </a:rPr>
              <a:t>Molenda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 Et al., 2019). </a:t>
            </a:r>
            <a:endParaRPr lang="en-US" sz="2000" b="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/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Increased aspects of favoritism within the healthcare departments. •Employees move out of the organization due to bad 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governance.</a:t>
            </a: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Creation 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of poor marketing and communication methods.</a:t>
            </a:r>
            <a:endParaRPr lang="en-US" sz="2000" b="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en-US" sz="2000" b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768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382000" cy="6096000"/>
          </a:xfrm>
        </p:spPr>
        <p:txBody>
          <a:bodyPr>
            <a:normAutofit/>
          </a:bodyPr>
          <a:lstStyle/>
          <a:p>
            <a:pPr marL="0" lvl="0" indent="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Best-practice leadership strategies</a:t>
            </a:r>
          </a:p>
          <a:p>
            <a:pPr marL="0" lvl="0" indent="0"/>
            <a:r>
              <a:rPr lang="en-US" sz="2400" b="0" dirty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Creation of collaborative patients-care 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teams.</a:t>
            </a:r>
          </a:p>
          <a:p>
            <a:pPr marL="0" lvl="0" indent="0"/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Development of proper talent transformation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lvl="0" indent="0"/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Creation of appropriate resource stewardship. </a:t>
            </a:r>
            <a:endParaRPr lang="en-US" sz="2000" b="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/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Developing complexity, innovation, and change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lvl="0" indent="0"/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Promoting employee engagement and well-being according to Deborah J. </a:t>
            </a:r>
            <a:r>
              <a:rPr lang="en-US" sz="2000" b="0" dirty="0" err="1">
                <a:latin typeface="Times New Roman" pitchFamily="18" charset="0"/>
                <a:cs typeface="Times New Roman" pitchFamily="18" charset="0"/>
              </a:rPr>
              <a:t>Torain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000" b="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/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Improved boundary spanning in the organization. </a:t>
            </a:r>
            <a:endParaRPr lang="en-US" sz="2000" b="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/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Development of quality healthcare programs (</a:t>
            </a:r>
            <a:r>
              <a:rPr lang="en-US" sz="2000" b="0" dirty="0" err="1">
                <a:latin typeface="Times New Roman" pitchFamily="18" charset="0"/>
                <a:cs typeface="Times New Roman" pitchFamily="18" charset="0"/>
              </a:rPr>
              <a:t>Molenda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 Et al., 2019). </a:t>
            </a:r>
            <a:endParaRPr lang="en-US" sz="2000" b="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21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81000"/>
            <a:ext cx="8458200" cy="4724400"/>
          </a:xfrm>
        </p:spPr>
        <p:txBody>
          <a:bodyPr/>
          <a:lstStyle/>
          <a:p>
            <a:pPr marL="0" indent="0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Interdisciplinary collaboration strategies</a:t>
            </a:r>
          </a:p>
          <a:p>
            <a:pPr marL="0" indent="0"/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•Creation of interdisciplinary teamwork in the Villa Health Facility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/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Facilitating recruitment of staff members who demonstrates interdisciplinary proficiencies. </a:t>
            </a:r>
            <a:endParaRPr lang="en-US" sz="2000" b="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/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Creation of appropriate communication strategies that promote collaborative decision-making (</a:t>
            </a:r>
            <a:r>
              <a:rPr lang="en-US" sz="2000" b="0" dirty="0" err="1">
                <a:latin typeface="Times New Roman" pitchFamily="18" charset="0"/>
                <a:cs typeface="Times New Roman" pitchFamily="18" charset="0"/>
              </a:rPr>
              <a:t>Farrand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 Et al., 2019). </a:t>
            </a:r>
            <a:endParaRPr lang="en-US" sz="2000" b="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/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Development of a team culture full of trust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/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Sufficient team staffing with various competent skills. </a:t>
            </a:r>
            <a:endParaRPr lang="en-US" sz="2000" b="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/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Develop an appropriate set of values to get used by staff members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/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Provision of appropriate infrastructure and processes within the Villa Health Facility. </a:t>
            </a:r>
            <a:endParaRPr lang="en-US" sz="2000" b="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60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914400"/>
            <a:ext cx="7520940" cy="3766077"/>
          </a:xfrm>
        </p:spPr>
        <p:txBody>
          <a:bodyPr>
            <a:normAutofit fontScale="92500" lnSpcReduction="20000"/>
          </a:bodyPr>
          <a:lstStyle/>
          <a:p>
            <a:r>
              <a:rPr lang="en-US" sz="2200" b="0" dirty="0" err="1" smtClean="0">
                <a:latin typeface="Times New Roman" pitchFamily="18" charset="0"/>
                <a:cs typeface="Times New Roman" pitchFamily="18" charset="0"/>
              </a:rPr>
              <a:t>Eljiz</a:t>
            </a:r>
            <a:r>
              <a:rPr lang="en-US" sz="2200" b="0" dirty="0">
                <a:latin typeface="Times New Roman" pitchFamily="18" charset="0"/>
                <a:cs typeface="Times New Roman" pitchFamily="18" charset="0"/>
              </a:rPr>
              <a:t>, K., Greenfield, D., </a:t>
            </a:r>
            <a:r>
              <a:rPr lang="en-US" sz="2200" b="0" dirty="0" err="1">
                <a:latin typeface="Times New Roman" pitchFamily="18" charset="0"/>
                <a:cs typeface="Times New Roman" pitchFamily="18" charset="0"/>
              </a:rPr>
              <a:t>Derrett</a:t>
            </a:r>
            <a:r>
              <a:rPr lang="en-US" sz="2200" b="0" dirty="0">
                <a:latin typeface="Times New Roman" pitchFamily="18" charset="0"/>
                <a:cs typeface="Times New Roman" pitchFamily="18" charset="0"/>
              </a:rPr>
              <a:t>, A., &amp; </a:t>
            </a:r>
            <a:r>
              <a:rPr lang="en-US" sz="2200" b="0" dirty="0" err="1">
                <a:latin typeface="Times New Roman" pitchFamily="18" charset="0"/>
                <a:cs typeface="Times New Roman" pitchFamily="18" charset="0"/>
              </a:rPr>
              <a:t>Radmore</a:t>
            </a:r>
            <a:r>
              <a:rPr lang="en-US" sz="2200" b="0" dirty="0">
                <a:latin typeface="Times New Roman" pitchFamily="18" charset="0"/>
                <a:cs typeface="Times New Roman" pitchFamily="18" charset="0"/>
              </a:rPr>
              <a:t>, S. (2019). Health system redesign: Changing thoughts, values, and </a:t>
            </a:r>
            <a:r>
              <a:rPr lang="en-US" sz="2200" b="0" dirty="0" err="1">
                <a:latin typeface="Times New Roman" pitchFamily="18" charset="0"/>
                <a:cs typeface="Times New Roman" pitchFamily="18" charset="0"/>
              </a:rPr>
              <a:t>behaviours</a:t>
            </a:r>
            <a:r>
              <a:rPr lang="en-US" sz="2200" b="0" dirty="0">
                <a:latin typeface="Times New Roman" pitchFamily="18" charset="0"/>
                <a:cs typeface="Times New Roman" pitchFamily="18" charset="0"/>
              </a:rPr>
              <a:t> for the co‐production of a safety culture. </a:t>
            </a:r>
            <a:r>
              <a:rPr lang="en-US" sz="2200" b="0" i="1" dirty="0">
                <a:latin typeface="Times New Roman" pitchFamily="18" charset="0"/>
                <a:cs typeface="Times New Roman" pitchFamily="18" charset="0"/>
              </a:rPr>
              <a:t>The International journal of health planning and management</a:t>
            </a:r>
            <a:r>
              <a:rPr lang="en-US" sz="2200" b="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200" b="0" dirty="0" err="1">
                <a:latin typeface="Times New Roman" pitchFamily="18" charset="0"/>
                <a:cs typeface="Times New Roman" pitchFamily="18" charset="0"/>
              </a:rPr>
              <a:t>Farrand</a:t>
            </a:r>
            <a:r>
              <a:rPr lang="en-US" sz="2200" b="0" dirty="0">
                <a:latin typeface="Times New Roman" pitchFamily="18" charset="0"/>
                <a:cs typeface="Times New Roman" pitchFamily="18" charset="0"/>
              </a:rPr>
              <a:t>, K. M., </a:t>
            </a:r>
            <a:r>
              <a:rPr lang="en-US" sz="2200" b="0" dirty="0" err="1">
                <a:latin typeface="Times New Roman" pitchFamily="18" charset="0"/>
                <a:cs typeface="Times New Roman" pitchFamily="18" charset="0"/>
              </a:rPr>
              <a:t>Troxel</a:t>
            </a:r>
            <a:r>
              <a:rPr lang="en-US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0" dirty="0" err="1">
                <a:latin typeface="Times New Roman" pitchFamily="18" charset="0"/>
                <a:cs typeface="Times New Roman" pitchFamily="18" charset="0"/>
              </a:rPr>
              <a:t>Deeg</a:t>
            </a:r>
            <a:r>
              <a:rPr lang="en-US" sz="2200" b="0" dirty="0">
                <a:latin typeface="Times New Roman" pitchFamily="18" charset="0"/>
                <a:cs typeface="Times New Roman" pitchFamily="18" charset="0"/>
              </a:rPr>
              <a:t>, M., Rogers, O., </a:t>
            </a:r>
            <a:r>
              <a:rPr lang="en-US" sz="2200" b="0" dirty="0" err="1">
                <a:latin typeface="Times New Roman" pitchFamily="18" charset="0"/>
                <a:cs typeface="Times New Roman" pitchFamily="18" charset="0"/>
              </a:rPr>
              <a:t>Mullady</a:t>
            </a:r>
            <a:r>
              <a:rPr lang="en-US" sz="2200" b="0" dirty="0">
                <a:latin typeface="Times New Roman" pitchFamily="18" charset="0"/>
                <a:cs typeface="Times New Roman" pitchFamily="18" charset="0"/>
              </a:rPr>
              <a:t>, A. M., Williams, S. S., &amp; </a:t>
            </a:r>
            <a:r>
              <a:rPr lang="en-US" sz="2200" b="0" dirty="0" err="1">
                <a:latin typeface="Times New Roman" pitchFamily="18" charset="0"/>
                <a:cs typeface="Times New Roman" pitchFamily="18" charset="0"/>
              </a:rPr>
              <a:t>LeSueur</a:t>
            </a:r>
            <a:r>
              <a:rPr lang="en-US" sz="2200" b="0" dirty="0">
                <a:latin typeface="Times New Roman" pitchFamily="18" charset="0"/>
                <a:cs typeface="Times New Roman" pitchFamily="18" charset="0"/>
              </a:rPr>
              <a:t>, B. T. (2019). Enhancing Collaborative Practices with </a:t>
            </a:r>
            <a:r>
              <a:rPr lang="en-US" sz="2200" b="0" dirty="0" err="1">
                <a:latin typeface="Times New Roman" pitchFamily="18" charset="0"/>
                <a:cs typeface="Times New Roman" pitchFamily="18" charset="0"/>
              </a:rPr>
              <a:t>Preprofessional</a:t>
            </a:r>
            <a:r>
              <a:rPr lang="en-US" sz="2200" b="0" dirty="0">
                <a:latin typeface="Times New Roman" pitchFamily="18" charset="0"/>
                <a:cs typeface="Times New Roman" pitchFamily="18" charset="0"/>
              </a:rPr>
              <a:t> Occupational Therapists and Early Childhood Special Education Student Teachers: A Pilot Study. </a:t>
            </a:r>
            <a:r>
              <a:rPr lang="en-US" sz="2200" b="0" i="1" dirty="0">
                <a:latin typeface="Times New Roman" pitchFamily="18" charset="0"/>
                <a:cs typeface="Times New Roman" pitchFamily="18" charset="0"/>
              </a:rPr>
              <a:t>The Open Journal of Occupational Therapy</a:t>
            </a:r>
            <a:r>
              <a:rPr lang="en-US" sz="22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b="0" i="1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sz="2200" b="0" dirty="0">
                <a:latin typeface="Times New Roman" pitchFamily="18" charset="0"/>
                <a:cs typeface="Times New Roman" pitchFamily="18" charset="0"/>
              </a:rPr>
              <a:t>(1), 10.</a:t>
            </a:r>
          </a:p>
          <a:p>
            <a:r>
              <a:rPr lang="en-US" sz="2200" b="0" dirty="0" err="1">
                <a:latin typeface="Times New Roman" pitchFamily="18" charset="0"/>
                <a:cs typeface="Times New Roman" pitchFamily="18" charset="0"/>
              </a:rPr>
              <a:t>Molenda</a:t>
            </a:r>
            <a:r>
              <a:rPr lang="en-US" sz="2200" b="0" dirty="0">
                <a:latin typeface="Times New Roman" pitchFamily="18" charset="0"/>
                <a:cs typeface="Times New Roman" pitchFamily="18" charset="0"/>
              </a:rPr>
              <a:t>, D., </a:t>
            </a:r>
            <a:r>
              <a:rPr lang="en-US" sz="2200" b="0" dirty="0" err="1">
                <a:latin typeface="Times New Roman" pitchFamily="18" charset="0"/>
                <a:cs typeface="Times New Roman" pitchFamily="18" charset="0"/>
              </a:rPr>
              <a:t>Molenda</a:t>
            </a:r>
            <a:r>
              <a:rPr lang="en-US" sz="2200" b="0" dirty="0">
                <a:latin typeface="Times New Roman" pitchFamily="18" charset="0"/>
                <a:cs typeface="Times New Roman" pitchFamily="18" charset="0"/>
              </a:rPr>
              <a:t>, D., Barnes, K., &amp; </a:t>
            </a:r>
            <a:r>
              <a:rPr lang="en-US" sz="2200" b="0" dirty="0" err="1">
                <a:latin typeface="Times New Roman" pitchFamily="18" charset="0"/>
                <a:cs typeface="Times New Roman" pitchFamily="18" charset="0"/>
              </a:rPr>
              <a:t>Riutta</a:t>
            </a:r>
            <a:r>
              <a:rPr lang="en-US" sz="2200" b="0" dirty="0">
                <a:latin typeface="Times New Roman" pitchFamily="18" charset="0"/>
                <a:cs typeface="Times New Roman" pitchFamily="18" charset="0"/>
              </a:rPr>
              <a:t>, L. (2019). Palliative Care Services in a Nursing Home Setting-Influence on Care Preferences. </a:t>
            </a:r>
            <a:r>
              <a:rPr lang="en-US" sz="2200" b="0" i="1" dirty="0">
                <a:latin typeface="Times New Roman" pitchFamily="18" charset="0"/>
                <a:cs typeface="Times New Roman" pitchFamily="18" charset="0"/>
              </a:rPr>
              <a:t>Journal of the American Medical Directors Association</a:t>
            </a:r>
            <a:r>
              <a:rPr lang="en-US" sz="22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b="0" i="1" dirty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2200" b="0" dirty="0">
                <a:latin typeface="Times New Roman" pitchFamily="18" charset="0"/>
                <a:cs typeface="Times New Roman" pitchFamily="18" charset="0"/>
              </a:rPr>
              <a:t>(3), B22-B23.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51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2421</TotalTime>
  <Words>588</Words>
  <Application>Microsoft Office PowerPoint</Application>
  <PresentationFormat>On-screen Show (4:3)</PresentationFormat>
  <Paragraphs>45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Franklin Gothic Book</vt:lpstr>
      <vt:lpstr>Franklin Gothic Medium</vt:lpstr>
      <vt:lpstr>Times New Roman</vt:lpstr>
      <vt:lpstr>Tunga</vt:lpstr>
      <vt:lpstr>Wingdings</vt:lpstr>
      <vt:lpstr>Angles</vt:lpstr>
      <vt:lpstr>Interdisciplinary  Collaboration  Student’s Name  University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</dc:creator>
  <cp:lastModifiedBy>Windows User</cp:lastModifiedBy>
  <cp:revision>399</cp:revision>
  <dcterms:created xsi:type="dcterms:W3CDTF">2017-03-06T17:33:03Z</dcterms:created>
  <dcterms:modified xsi:type="dcterms:W3CDTF">2020-01-10T20:23:09Z</dcterms:modified>
</cp:coreProperties>
</file>